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74"/>
  </p:sldMasterIdLst>
  <p:sldIdLst>
    <p:sldId id="256" r:id="rId175"/>
    <p:sldId id="258" r:id="rId176"/>
    <p:sldId id="282" r:id="rId177"/>
    <p:sldId id="297" r:id="rId178"/>
    <p:sldId id="299" r:id="rId179"/>
    <p:sldId id="300" r:id="rId180"/>
    <p:sldId id="301" r:id="rId181"/>
    <p:sldId id="298" r:id="rId182"/>
    <p:sldId id="302" r:id="rId183"/>
    <p:sldId id="303" r:id="rId184"/>
    <p:sldId id="296" r:id="rId1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customXml" Target="../customXml/item154.xml"/><Relationship Id="rId159" Type="http://schemas.openxmlformats.org/officeDocument/2006/relationships/customXml" Target="../customXml/item159.xml"/><Relationship Id="rId175" Type="http://schemas.openxmlformats.org/officeDocument/2006/relationships/slide" Target="slides/slide1.xml"/><Relationship Id="rId170" Type="http://schemas.openxmlformats.org/officeDocument/2006/relationships/customXml" Target="../customXml/item170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65" Type="http://schemas.openxmlformats.org/officeDocument/2006/relationships/customXml" Target="../customXml/item165.xml"/><Relationship Id="rId181" Type="http://schemas.openxmlformats.org/officeDocument/2006/relationships/slide" Target="slides/slide7.xml"/><Relationship Id="rId186" Type="http://schemas.openxmlformats.org/officeDocument/2006/relationships/presProps" Target="presProp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slide" Target="slides/slide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slide" Target="slides/slide8.xml"/><Relationship Id="rId187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3.xml"/><Relationship Id="rId172" Type="http://schemas.openxmlformats.org/officeDocument/2006/relationships/customXml" Target="../customXml/item172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slide" Target="slides/slide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slide" Target="slides/slide10.xml"/><Relationship Id="rId18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Master" Target="slideMasters/slideMaster1.xml"/><Relationship Id="rId179" Type="http://schemas.openxmlformats.org/officeDocument/2006/relationships/slide" Target="slides/slide5.xml"/><Relationship Id="rId190" Type="http://schemas.microsoft.com/office/2015/10/relationships/revisionInfo" Target="revisionInfo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800-2D3E-4EF4-90B3-B293E6EA7B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Q3s1bqTXt3w2LAd5h-nJeUyMNnHnKjBy" TargetMode="External"/><Relationship Id="rId2" Type="http://schemas.openxmlformats.org/officeDocument/2006/relationships/hyperlink" Target="http://views.cira.colostate.edu/wiki/wiki/917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ftp://newftp.epa.gov/air/emismod/2016/beta/reports/nonroa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tp://newftp.epa.gov/air/emismod/2016/beta/reports/nonroad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45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2016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Nonroad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Collaborative Work Group</a:t>
            </a: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29 November 2018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F14B-A0B9-4072-B315-75B484914B6F}"/>
              </a:ext>
            </a:extLst>
          </p:cNvPr>
          <p:cNvSpPr txBox="1"/>
          <p:nvPr/>
        </p:nvSpPr>
        <p:spPr>
          <a:xfrm>
            <a:off x="1562100" y="3902908"/>
            <a:ext cx="9067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Conference Lines:</a:t>
            </a:r>
          </a:p>
          <a:p>
            <a:endParaRPr lang="en-US" dirty="0"/>
          </a:p>
          <a:p>
            <a:r>
              <a:rPr lang="en-US" sz="1600" dirty="0"/>
              <a:t>Main line: 202-991-0477</a:t>
            </a:r>
          </a:p>
          <a:p>
            <a:r>
              <a:rPr lang="en-US" sz="1600" dirty="0"/>
              <a:t>EPA Region 1 (Boston): 857-702-8290			EPA Region 2 (NYC): 347-384-7287</a:t>
            </a:r>
          </a:p>
          <a:p>
            <a:r>
              <a:rPr lang="en-US" sz="1600" dirty="0"/>
              <a:t>EPA Region 3 (Philadelphia): 484-352-3221			EPA Region 4 (Atlanta): 470-705-2279</a:t>
            </a:r>
          </a:p>
          <a:p>
            <a:r>
              <a:rPr lang="en-US" sz="1600" dirty="0"/>
              <a:t>EPA Region 5 (Chicago): 312-667-7115			EPA Region 6 (Dallas): 469-250-2701</a:t>
            </a:r>
          </a:p>
          <a:p>
            <a:r>
              <a:rPr lang="en-US" sz="1600" dirty="0"/>
              <a:t>EPA Region 7 (Kansas City): 913-608-8349			EPA Region 8 (Denver): 720-642-6536</a:t>
            </a:r>
          </a:p>
          <a:p>
            <a:r>
              <a:rPr lang="en-US" sz="1600" dirty="0"/>
              <a:t>EPA Region 9 (San Francisco): 628-246-1294			EPA Region 10 (Seattle): 206-800-4483</a:t>
            </a:r>
          </a:p>
          <a:p>
            <a:r>
              <a:rPr lang="en-US" sz="1600" dirty="0"/>
              <a:t>EPA RTP (Raleigh): 984-444-7480				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Conference ID:</a:t>
            </a:r>
            <a:r>
              <a:rPr lang="en-US" dirty="0"/>
              <a:t> 6926578</a:t>
            </a:r>
          </a:p>
        </p:txBody>
      </p:sp>
    </p:spTree>
    <p:extLst>
      <p:ext uri="{BB962C8B-B14F-4D97-AF65-F5344CB8AC3E}">
        <p14:creationId xmlns:p14="http://schemas.microsoft.com/office/powerpoint/2010/main" val="2374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Geographic Allocations: Construction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55DC6-1DA6-439F-B989-86796A37F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" t="3425" r="1685" b="2417"/>
          <a:stretch/>
        </p:blipFill>
        <p:spPr>
          <a:xfrm>
            <a:off x="563880" y="1341965"/>
            <a:ext cx="110642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3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Other Business / Reminders</a:t>
            </a:r>
            <a:endParaRPr lang="en-US" sz="42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655A4-6BBA-4E80-B557-C0CD2B65A077}"/>
              </a:ext>
            </a:extLst>
          </p:cNvPr>
          <p:cNvSpPr/>
          <p:nvPr/>
        </p:nvSpPr>
        <p:spPr>
          <a:xfrm>
            <a:off x="1" y="1423019"/>
            <a:ext cx="11679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Questions and Discussion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Work Group meeting minutes and related files and links available on Work Group wiki: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http://views.cira.colostate.edu/wiki/wiki/9179</a:t>
            </a:r>
            <a:endParaRPr lang="en-US" sz="2000" dirty="0"/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data files on Work Group Google Drive and EPA ftp: </a:t>
            </a:r>
            <a:r>
              <a:rPr lang="en-US" sz="2000" dirty="0">
                <a:hlinkClick r:id="rId3"/>
              </a:rPr>
              <a:t>https://drive.google.com/drive/folders/1Q3s1bqTXt3w2LAd5h-nJeUyMNnHnKjBy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ftp://newftp.epa.gov/air/emismod/2016/beta/reports/nonroad/</a:t>
            </a:r>
            <a:endParaRPr lang="en-US" sz="2000" dirty="0"/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Next meeting: January 3</a:t>
            </a:r>
            <a:r>
              <a:rPr lang="en-US" sz="2000" baseline="30000" dirty="0"/>
              <a:t>rd</a:t>
            </a:r>
            <a:r>
              <a:rPr lang="en-US" sz="2000" dirty="0"/>
              <a:t> @ 3:30pm EST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3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Meeting Agenda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312" y="1459371"/>
            <a:ext cx="10489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Nonroad 2016 beta inventory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Posted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County-level equipment populations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Nonroad 2016 v1 inventory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v1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Progress in Updating Geographic Allocations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business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54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beta inventory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419" y="922034"/>
            <a:ext cx="119148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EPA has compiled the 2016, 2023, and 2028 beta nonroad inventories. Summary files posted on EPA’s ftp (</a:t>
            </a:r>
            <a:r>
              <a:rPr lang="en-US" dirty="0">
                <a:hlinkClick r:id="rId2"/>
              </a:rPr>
              <a:t>ftp://newftp.epa.gov/air/emismod/2016/beta/reports/nonroad/</a:t>
            </a:r>
            <a:r>
              <a:rPr lang="en-US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all_years_by_state</a:t>
            </a:r>
            <a:r>
              <a:rPr lang="en-US" dirty="0"/>
              <a:t>: directory that contains monthly inventories (AQ inputs) from the 2016, 2023, and 2028 MOVES2014b nonroad runs, by nonroad SCC and pollutant. Zip files organized by state (FIPS).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maps</a:t>
            </a:r>
            <a:r>
              <a:rPr lang="en-US" dirty="0"/>
              <a:t>: directory that contains national maps of 2016 beta inventory, organized by pollutant and equipment sector. Also 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Maps of equipment population by equipment sector (constant over the year)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Maps of source hours (hours/month) by equipment sector for January, April, July, and September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2016 beta nonroad comparison 26oct2018.xlsx</a:t>
            </a:r>
            <a:r>
              <a:rPr lang="en-US" dirty="0"/>
              <a:t>: comparison of alpha and beta 2016 nonroad inventories by state-SCC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2016 beta nonroad activity summaries</a:t>
            </a:r>
            <a:r>
              <a:rPr lang="en-US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2016beta nonroad activity summary – by sector.xlsx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2016beta nonroad activity summary – population by SCC.xlsx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2016beta nonroad activity summary – population with emissions.xlsx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nonroad state 2011en 2023en 2028el 2016ff 2023ff 2028ff.xlsx</a:t>
            </a:r>
            <a:r>
              <a:rPr lang="en-US" dirty="0"/>
              <a:t>: comparison of beta inventories with 2011 v6.3 platform</a:t>
            </a:r>
          </a:p>
        </p:txBody>
      </p:sp>
    </p:spTree>
    <p:extLst>
      <p:ext uri="{BB962C8B-B14F-4D97-AF65-F5344CB8AC3E}">
        <p14:creationId xmlns:p14="http://schemas.microsoft.com/office/powerpoint/2010/main" val="23826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Equipment Populations - Beta Inventory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8D378-7811-48A4-92C1-5243FB9A7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1" y="1304270"/>
            <a:ext cx="7914143" cy="4947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2B985-EB78-4C5B-AA12-3B9EECC78919}"/>
              </a:ext>
            </a:extLst>
          </p:cNvPr>
          <p:cNvSpPr txBox="1"/>
          <p:nvPr/>
        </p:nvSpPr>
        <p:spPr>
          <a:xfrm>
            <a:off x="8715683" y="2654709"/>
            <a:ext cx="3289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Total number of Agricultural equipment units (incl. AK, HI, VI, PR): </a:t>
            </a:r>
            <a:r>
              <a:rPr lang="en-US" sz="1600" b="1" dirty="0"/>
              <a:t>3,363,267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Dominated by Agricultural Tractors (</a:t>
            </a:r>
            <a:r>
              <a:rPr lang="en-US" sz="1600" b="1" dirty="0"/>
              <a:t>49.8%</a:t>
            </a:r>
            <a:r>
              <a:rPr lang="en-US" sz="1600" dirty="0"/>
              <a:t>), Tillers (</a:t>
            </a:r>
            <a:r>
              <a:rPr lang="en-US" sz="1600" b="1" dirty="0"/>
              <a:t>25.3%</a:t>
            </a:r>
            <a:r>
              <a:rPr lang="en-US" sz="1600" dirty="0"/>
              <a:t>), and Combines (</a:t>
            </a:r>
            <a:r>
              <a:rPr lang="en-US" sz="1600" b="1" dirty="0"/>
              <a:t>10.3%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382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Equipment Populations - Beta Inventory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2B985-EB78-4C5B-AA12-3B9EECC78919}"/>
              </a:ext>
            </a:extLst>
          </p:cNvPr>
          <p:cNvSpPr txBox="1"/>
          <p:nvPr/>
        </p:nvSpPr>
        <p:spPr>
          <a:xfrm>
            <a:off x="8829675" y="2654709"/>
            <a:ext cx="3175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Total number of Construction equipment units (incl. AK, HI, VI, PR): </a:t>
            </a:r>
            <a:r>
              <a:rPr lang="en-US" sz="1600" b="1" dirty="0"/>
              <a:t>3,119,570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Dominated by Skid Steer Loaders (</a:t>
            </a:r>
            <a:r>
              <a:rPr lang="en-US" sz="1600" b="1" dirty="0"/>
              <a:t>19.7%</a:t>
            </a:r>
            <a:r>
              <a:rPr lang="en-US" sz="1600" dirty="0"/>
              <a:t>),  Tractors/Loaders/Backhoes (</a:t>
            </a:r>
            <a:r>
              <a:rPr lang="en-US" sz="1600" b="1" dirty="0"/>
              <a:t>12.7%</a:t>
            </a:r>
            <a:r>
              <a:rPr lang="en-US" sz="1600" dirty="0"/>
              <a:t>) and Cement and Mortar Mixers (</a:t>
            </a:r>
            <a:r>
              <a:rPr lang="en-US" sz="1600" b="1" dirty="0"/>
              <a:t>9.7%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3BFF1-46D6-4DC8-9EBB-E36E3575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307592"/>
            <a:ext cx="7977790" cy="49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Equipment Populations - Beta Inventory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2B985-EB78-4C5B-AA12-3B9EECC78919}"/>
              </a:ext>
            </a:extLst>
          </p:cNvPr>
          <p:cNvSpPr txBox="1"/>
          <p:nvPr/>
        </p:nvSpPr>
        <p:spPr>
          <a:xfrm>
            <a:off x="8829675" y="2654709"/>
            <a:ext cx="3175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Total number of Lawn &amp; Garden (Residential + Commercial) equipment units (incl. AK, HI, VI, PR): </a:t>
            </a:r>
            <a:r>
              <a:rPr lang="en-US" sz="1600" b="1" dirty="0"/>
              <a:t>111,823,829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Dominated by Residential Lawn Mowers (</a:t>
            </a:r>
            <a:r>
              <a:rPr lang="en-US" sz="1600" b="1" dirty="0"/>
              <a:t>35.2%</a:t>
            </a:r>
            <a:r>
              <a:rPr lang="en-US" sz="1600" dirty="0"/>
              <a:t>), Residential Trimmers/</a:t>
            </a:r>
            <a:r>
              <a:rPr lang="en-US" sz="1600" dirty="0" err="1"/>
              <a:t>Edgers</a:t>
            </a:r>
            <a:r>
              <a:rPr lang="en-US" sz="1600" dirty="0"/>
              <a:t>/Brush Cutters (</a:t>
            </a:r>
            <a:r>
              <a:rPr lang="en-US" sz="1600" b="1" dirty="0"/>
              <a:t>15.1%</a:t>
            </a:r>
            <a:r>
              <a:rPr lang="en-US" sz="1600" dirty="0"/>
              <a:t>) and Residential Lawn and Garden Tractors (</a:t>
            </a:r>
            <a:r>
              <a:rPr lang="en-US" sz="1600" b="1" dirty="0"/>
              <a:t>13.1%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AB09D-1568-4735-86BF-310C07B83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307592"/>
            <a:ext cx="8146955" cy="49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Equipment Populations - Beta Inventory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2B985-EB78-4C5B-AA12-3B9EECC78919}"/>
              </a:ext>
            </a:extLst>
          </p:cNvPr>
          <p:cNvSpPr txBox="1"/>
          <p:nvPr/>
        </p:nvSpPr>
        <p:spPr>
          <a:xfrm>
            <a:off x="8829675" y="2654709"/>
            <a:ext cx="3175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Total number of Recreational equipment units (incl. AK, HI, VI, PR): </a:t>
            </a:r>
            <a:r>
              <a:rPr lang="en-US" sz="1600" b="1" dirty="0"/>
              <a:t>8,514,900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Dominated by ATVs (</a:t>
            </a:r>
            <a:r>
              <a:rPr lang="en-US" sz="1600" b="1" dirty="0"/>
              <a:t>54.0%</a:t>
            </a:r>
            <a:r>
              <a:rPr lang="en-US" sz="1600" dirty="0"/>
              <a:t>), Snowmobiles (</a:t>
            </a:r>
            <a:r>
              <a:rPr lang="en-US" sz="1600" b="1" dirty="0"/>
              <a:t>20.2%</a:t>
            </a:r>
            <a:r>
              <a:rPr lang="en-US" sz="1600" dirty="0"/>
              <a:t>), and Off-road Motorcycles(</a:t>
            </a:r>
            <a:r>
              <a:rPr lang="en-US" sz="1600" b="1" dirty="0"/>
              <a:t>16.5%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4B4C0-ED25-4CBD-A445-86C8A180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307592"/>
            <a:ext cx="7977790" cy="49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9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inventory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23850" y="1162616"/>
            <a:ext cx="10944225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v1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EPA planning to kick-off v1 model runs at the end of February</a:t>
            </a:r>
          </a:p>
          <a:p>
            <a:pPr lvl="1"/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States planning to submit data should do so by </a:t>
            </a:r>
            <a:r>
              <a:rPr lang="en-US" sz="2000" b="1" dirty="0"/>
              <a:t>January 15</a:t>
            </a:r>
            <a:r>
              <a:rPr lang="en-US" sz="2000" b="1" baseline="30000" dirty="0"/>
              <a:t>th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Submissions should be sent to Sarah Roberts and Alison Eyth </a:t>
            </a:r>
          </a:p>
          <a:p>
            <a:pPr lvl="2"/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Work group’s geographic allocation updates should also be completed by </a:t>
            </a:r>
            <a:r>
              <a:rPr lang="en-US" sz="2000" b="1" dirty="0"/>
              <a:t>January 15</a:t>
            </a:r>
            <a:r>
              <a:rPr lang="en-US" sz="2000" b="1" baseline="30000" dirty="0"/>
              <a:t>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Progress in Updating Geographic Allocations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Agriculture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Lawn &amp; Garden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Recreational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Construction</a:t>
            </a:r>
          </a:p>
          <a:p>
            <a:pPr lvl="1"/>
            <a:endParaRPr lang="en-US" sz="2000" b="1" baseline="30000" dirty="0"/>
          </a:p>
          <a:p>
            <a:pPr lvl="1"/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59909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Geographic Allocations: Construction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8CFE1-5A27-4B4A-87EA-B3E078AF1C2A}"/>
              </a:ext>
            </a:extLst>
          </p:cNvPr>
          <p:cNvSpPr txBox="1"/>
          <p:nvPr/>
        </p:nvSpPr>
        <p:spPr>
          <a:xfrm>
            <a:off x="106419" y="922034"/>
            <a:ext cx="119148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allocation surrogates developed using three datasets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2016 County Business Patterns (CBP)</a:t>
            </a:r>
            <a:r>
              <a:rPr lang="en-US" dirty="0"/>
              <a:t>: Number of business establishments corresponding to NAICS 237 (Civil and Heavy Engineering Construction) at the county level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2012 Economic Census</a:t>
            </a:r>
            <a:r>
              <a:rPr lang="en-US" dirty="0"/>
              <a:t>: Cost of off-highway use of gasoline and fuel (CSTFUOF) corresponding to NAICS 237 at the state level. CSTFUOF values adjusted by applying Area Modification Factors corresponding to construction material costs. State-level CSTFUOF then allocated to counties using 2016 CBP data used in (1) above.</a:t>
            </a:r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2014 NEI Construction Dust Estimates</a:t>
            </a:r>
            <a:r>
              <a:rPr lang="en-US" dirty="0"/>
              <a:t>: construction dust estimates are a function of acreage disturbed by residential, non-residential, and road construction. Sum of acres disturbed used as surrogate.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steps: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Review spreadsheet (‘2016_NAICS 237_NR update3.xlsx’) containing results from all three methods. Available on wiki and Google Drive</a:t>
            </a:r>
          </a:p>
          <a:p>
            <a:pPr lvl="1"/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 Provide feedback to Sarah by next WG meeting (January 3) </a:t>
            </a:r>
          </a:p>
        </p:txBody>
      </p:sp>
    </p:spTree>
    <p:extLst>
      <p:ext uri="{BB962C8B-B14F-4D97-AF65-F5344CB8AC3E}">
        <p14:creationId xmlns:p14="http://schemas.microsoft.com/office/powerpoint/2010/main" val="99398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A0ED503-5EE8-4679-AC3E-330E5CD2D7A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C282F0D-8AB6-486B-80DE-85CE46D0E87B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B203A99F-05AC-4A73-B1B7-79CB8D894C13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E621EE02-F4F3-4785-A8BF-1A2F3FD75063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E52BC27-64F5-4B49-A449-9E3D031A609D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2475A663-E5CA-47B1-AB57-9800BE107ED8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7657803-AFD6-435C-B3C5-290AB16D0D9D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CA84BB71-3184-464E-8E93-185A90DE898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6D33BEF1-D10E-451F-A4D1-611A86920B04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3829F20E-81C5-458E-9121-CEFD2CECEE70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A452B14D-B56C-45C3-9DC3-BFBC56744812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705ACFFD-A824-420A-84F3-629E58D2109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845B92B-8596-4E6E-89B9-9D5911A645F0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BD576A76-AB64-4A5C-A336-992964107EFD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4FCBF036-FAD1-4866-9A00-64331C4CC05F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94376FDB-8293-48C7-975A-A5CBFAB767F4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5833B495-FC3E-430A-975B-A44D467F4BCB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EB878262-395E-4A41-B8F3-35A0C3816ABB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B50F4914-09A0-4E3D-BA1D-C5F5A5DA52FB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D254A13E-A2DB-46CE-BBBF-69FCBE0E659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4C231CAD-D4A8-49D2-8C01-C43DB6DB5C5A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56B447E2-A7A9-4A88-BF54-27C665393E6F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AAF81AA1-A4A4-4EBE-AE54-EB318BBE817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DDD1BC1-6CC2-4126-A233-C8AB7356B072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11D30ADC-9488-4877-BEC5-084E54ECCF40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1B5A55B4-1282-499D-A657-B9ABB2E7546A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C60CBE23-08E5-43DC-A34F-5A98D555EE04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0F833B81-BF04-408F-A954-6078E2AE8F28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17A4CCD2-B5B6-4001-BB35-CC60B4B1837A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2253F7A5-8C09-445F-84E5-55B2386AF904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3F171AD-32CD-49E9-9D9A-7369C8D8A46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5A1A260D-D34C-4591-818F-4283EDA1E86C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B2D5BD9E-49C3-4518-8BE9-EC53569A7D95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AC5C0346-762F-40C6-8D8E-F3F7C9C6535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8796236-76C3-4C70-953D-CBBB1966BAF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1BE806E-603E-4CE0-827C-2F4479848E90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C2C1896A-FAC3-4635-97F6-34AFB972B5F3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E16A8BBD-68EE-4405-89C7-C5B9329373F2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1A48FD5A-3F78-46EA-814F-5ECC3A100592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9B44E910-F40A-4D1D-B6D7-AD69D37C2E5B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B785B785-BA5A-4273-9F5E-B7B7AA8FF7B4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FCEC907C-D950-4824-9EC2-42875FABB257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4818BD7D-B934-47EE-A97F-B07E760261B2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61E6D49C-42BC-470B-B2C1-E2BF446122C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F81766E7-E65E-40CD-AD69-858E1DB9448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3A5F4C9-AE87-4416-95B0-B2736C2755C5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AEF345CB-0BEA-4270-BE29-55B46902637A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B31DA5F5-0FBA-44D8-9929-F9D61427A5A0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DD0565B9-F9ED-471B-B4E5-B8031F5B73CC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50D60E25-B308-4A23-803B-C7D7F63F1890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2ED48195-6AB3-4C2B-A55F-7FCBA6005FD7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3A504B36-576E-49F8-BA4B-3413D5944B25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D50046D-309F-4853-827C-17ACD30E2EAD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24ADB468-154A-4A77-AA0E-1E130093882D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2F27ED69-C38E-4F21-BE51-79855FA24674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5242C06F-FF8D-45D1-BFA0-8159FCDD7BC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AD1341F-61C0-4ADB-9C00-6D73B97768E6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82828D1B-A193-442C-820A-31B997EA9ED8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81A97731-C852-4BCE-BCAA-1F794CA43959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46EFB2CE-A3F1-4A56-B93A-DDA7A7B29188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61E70375-13A3-4200-A631-03371F710008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47FEA8CF-1AE5-4C06-AB37-0BB3DFFE596A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A4DBF790-3170-4F5F-8BAD-BECCB88E6AE9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19CA96D8-7734-408E-B8BC-5FE7DFFE264F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AE20AB97-4B3C-4FAF-9AB4-5D3475133A65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BFE3486C-76C4-4F50-AAB1-D48E7642B866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D24451A2-2F32-419D-9DC5-15867DB4478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D6FAF77-D5FA-4A75-8EB9-D67ED7B9B21F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82EB8CAF-25F6-4A04-8CE3-0990F9FAA24F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FEDC4FCC-3889-4D50-A036-523B6725680F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A0923351-3C04-4718-B2A9-6D9579BA223C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FCA72EA0-B4A5-40AE-B7E8-8AFB29A78251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9F81E9E3-F113-401D-AF15-322D2CFE9C54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2C30293F-34BC-42AF-86D3-0ADE7910D0ED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240DEE63-9825-4E37-A25C-93D0F3ACEE5F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E803870A-6BB2-4450-8933-345579CC08AD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9C7D8C78-F878-4CD6-A2F7-C669E58AFB4C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2A55523D-1D24-47DA-9897-25B3CEC37B3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57065E5-3A45-4890-AF71-3E7A8ED8718F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03FA3722-A0ED-4097-8D6D-A838826867EA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68A2C956-C6FC-40EA-96C0-BC15A1CA805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2C6B4010-A21D-4CF0-BE82-2F3C6D8A0204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BE393C37-58AF-45D5-8252-60A9AFA5FB7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11A5593-42AC-4778-9D8D-649F2FE582D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3E8F4C7-E402-48F0-B29A-2E53887D705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47FBE87-B356-4B36-A851-341F5AF47EB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9915FF3-8DF1-4A8A-95E5-6C89B17A211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777E4F1-3FA0-4C28-8F2E-712A46C3086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9F10A9A-3ACA-4EFB-8451-66B69B990A3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10CD4B76-CA37-4208-BAE0-EAE92782844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9016A34-1EAA-4003-9EB3-726065FDB08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DD826CB-9DCF-4362-99FF-BDEE0F7D574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6C97AB4-86B2-40C0-BD1F-90374B38DC9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B6D2762-86E8-489A-A3C9-4AAB9E00327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BC0015D-3A36-4C62-B442-3BC18711292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CC2DC3E-F27E-44B0-95B0-8818D9B2DF8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8C9C796-96DD-4F37-8249-DB172DF122D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E1D7FC1-1397-49E6-A01D-04F2E305B06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BB77B3E0-4A7C-4E24-8652-509CAED46B8D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4A44501-B669-42DB-9AA9-A104C778C5D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C72D664-8F47-4E6D-A873-FF8A8EDB9AE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DEDCE14-B426-4893-896F-E6382B7BF3A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96C9022-0BE8-47E1-9F39-2764E7CAC50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F2A9AFB-D738-42A8-A3C5-2C1C1607CCF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19A1D58-CC56-47DE-A5AB-118A08A4D3D4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90B4FD7-5273-4978-A9B7-B0BA73F6593C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25E035F-010F-410B-BD68-82ABC18205C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B239B45-044E-4CFA-B324-DD32C83BFF0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897E50C-7A1B-41AA-80C9-D7025D9B05B2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8024549-1BD1-4BFB-803E-2DD2BEA27EA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F94923F-02C3-46F9-8323-A481B26D72D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0BD66D15-9FAB-48DE-A36D-993B129F9B4C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32680F5B-29AA-4830-851B-8BFB9BFA210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7A82CC49-D3BB-49BF-B5FE-C4C43CF7855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F9C6F1F-C956-43F2-A4B9-3FF73729E65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82DE67D3-93F1-44B9-8180-9DF9C3BB651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25B4086-75FE-4087-A6B4-C0480495137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3385A0D3-7D00-4071-A047-4EE1594E8B1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84998AC-3FD1-4DFF-AB3C-F9A17AE460A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B83F9D9-EB19-48FF-806E-CF9DA8F0491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CF1F033-5424-43C3-AA07-47EA5287708D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65E158C-45B4-48DE-91F6-05EBAC61228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8DDAA32-B3D4-44DB-A529-3C82A72065C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1F9EC70-86B5-444D-B6CB-93C9335124D0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3C14168-130A-47EC-AC09-406753FE799E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1CDCD2F-FF4C-4C77-954D-168B05FA247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86984C6F-EBF7-4559-8A79-585307AA6448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2E2FBE3-C0F7-4FF1-B33B-EFA671801B2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AB99EB9-5568-462E-8D3C-FFA01571EB8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5AA134D-B407-4C09-965F-FED2D6698A9F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F1FD363-ED51-4264-AEDB-8467736AB5F7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A7FF66B4-52F7-412F-B59C-B6B54B3F276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DBA23980-5B08-4B66-AF76-C93FA142B36C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3322D609-92FA-43B6-B940-59A7A326897F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A498093-EFBE-4B6C-9B67-3F9E4A92E692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BA99B679-555C-48EF-A7F3-2924C959E2E9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AFE13CA-F915-411E-809B-87ED5FAF2CE3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1464A6A-E446-44E6-BA62-ED3309D96B0E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3DE2E453-C983-4616-88E5-150369E6F8C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A2200227-29D8-4592-95F4-1ADF4CC38E0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3AC57AB-F21A-4217-8C0F-52B6AD19892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F02FE2DC-AEE2-41D4-9E49-B0A3F728489F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BEDD830-FD89-4FED-80DD-BBB9E179EA01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D7EE3B4-F0C9-4296-BC10-9DDB134E92F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E3B9F8D-CCB4-4C4F-83B8-1DB4B2858C46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F3CE7264-C00C-43F5-B35D-69B3D0A0C93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E9C04E61-0836-4506-94FC-191B9C37DE5C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D8A157D-C274-4C85-8752-D606347058B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AF9D4FE-6522-4D88-B650-D02EE6161E1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230F5D50-1383-41E8-82CB-75D6989CCA27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4A6D5DBE-81DA-47C9-9E48-1D93B6A3D01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CB3015E-FA38-46B0-A671-B1A4150C6494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62A0B26-7C37-4163-82D3-4EDAFC842A62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F8FE9C1E-825F-49F8-A2D8-0F0685E95D71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6902FF1D-1574-48ED-9E95-460E202E485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4F82283-06AD-4B9F-B33D-0DAC0012491C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EF9F609-1520-4079-98E5-E012E7E008D1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208808FA-666B-40CD-B6F0-7B19B69739E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75299E33-81EA-4525-A658-E26A1D51E90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B8B2B68E-0D82-447F-B24C-6C149358C090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DA911FB-CB77-4E6A-B6CC-2E12EB8AD547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EE2A599F-B6E2-4E09-AD1B-F8F71050E9D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34EE6F0-FC88-4A23-9235-AD4209D2F783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564C2784-64DC-4412-BB4A-F5FCD2C3C731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757F7950-6630-4BDD-98E9-62A2032E9D6A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8B70AC48-2802-4B64-97BA-89AA773DAA52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68F5B183-FAE3-4DE0-9FF7-889BFC8E245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0B672A4E-7258-4AC3-BFCD-3B682793680A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ED379479-8B07-4266-9991-A59F2592178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6F9E427-78F7-4B83-9F5C-BDB318E569A9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872D589C-CF0F-4052-B8B5-EE217B0219F0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0B3AE126-371C-4E3C-9757-3E9254471E60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2B607D0-7D48-4710-BE4E-40DDEC8EE0A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697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Sarah</dc:creator>
  <cp:lastModifiedBy>Roberts, Sarah</cp:lastModifiedBy>
  <cp:revision>372</cp:revision>
  <dcterms:created xsi:type="dcterms:W3CDTF">2018-02-01T13:15:46Z</dcterms:created>
  <dcterms:modified xsi:type="dcterms:W3CDTF">2018-11-29T14:41:44Z</dcterms:modified>
</cp:coreProperties>
</file>